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5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D4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573E-3CB8-4EAD-B42A-A4BB3B2C56C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7A67-42E3-48D6-A4D5-4EAD884A2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573E-3CB8-4EAD-B42A-A4BB3B2C56C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7A67-42E3-48D6-A4D5-4EAD884A2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573E-3CB8-4EAD-B42A-A4BB3B2C56C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7A67-42E3-48D6-A4D5-4EAD884A2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573E-3CB8-4EAD-B42A-A4BB3B2C56C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7A67-42E3-48D6-A4D5-4EAD884A2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573E-3CB8-4EAD-B42A-A4BB3B2C56C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7A67-42E3-48D6-A4D5-4EAD884A2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573E-3CB8-4EAD-B42A-A4BB3B2C56C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7A67-42E3-48D6-A4D5-4EAD884A2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573E-3CB8-4EAD-B42A-A4BB3B2C56C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7A67-42E3-48D6-A4D5-4EAD884A2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573E-3CB8-4EAD-B42A-A4BB3B2C56C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7A67-42E3-48D6-A4D5-4EAD884A2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573E-3CB8-4EAD-B42A-A4BB3B2C56C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7A67-42E3-48D6-A4D5-4EAD884A2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573E-3CB8-4EAD-B42A-A4BB3B2C56C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7A67-42E3-48D6-A4D5-4EAD884A2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573E-3CB8-4EAD-B42A-A4BB3B2C56C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7A67-42E3-48D6-A4D5-4EAD884A2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44C">
            <a:alpha val="3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B573E-3CB8-4EAD-B42A-A4BB3B2C56C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77A67-42E3-48D6-A4D5-4EAD884A2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ria.ru/video/20100218/209797209.html" TargetMode="External"/><Relationship Id="rId13" Type="http://schemas.openxmlformats.org/officeDocument/2006/relationships/hyperlink" Target="http://www.souvenirdvor.ru/wa-data/public/shop/products/43/86/8643/images/60623/60623.970.jpg" TargetMode="External"/><Relationship Id="rId3" Type="http://schemas.openxmlformats.org/officeDocument/2006/relationships/hyperlink" Target="http://mywishlist.ru/wish/6873128" TargetMode="External"/><Relationship Id="rId7" Type="http://schemas.openxmlformats.org/officeDocument/2006/relationships/hyperlink" Target="http://pobedpix.com/vasiliy-zvezdochkin" TargetMode="External"/><Relationship Id="rId12" Type="http://schemas.openxmlformats.org/officeDocument/2006/relationships/hyperlink" Target="http://5ballov.qip.ru/images/news/12/M15-002.jp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kunstkamera.ru:8081/exhibition/kokeshi/kokeshi2.jpg.html" TargetMode="External"/><Relationship Id="rId11" Type="http://schemas.openxmlformats.org/officeDocument/2006/relationships/hyperlink" Target="http://rusmatreshka.ru/upload/iblock/b34/b34a4051219d688ce3079ef8728a5c3a.jpg" TargetMode="External"/><Relationship Id="rId5" Type="http://schemas.openxmlformats.org/officeDocument/2006/relationships/hyperlink" Target="http://www.dunadolls.ru/images/katalog/big/10062.gif" TargetMode="External"/><Relationship Id="rId10" Type="http://schemas.openxmlformats.org/officeDocument/2006/relationships/hyperlink" Target="http://www.goldencockerel.com/pic/product/240261/zoom_240261.jpg" TargetMode="External"/><Relationship Id="rId4" Type="http://schemas.openxmlformats.org/officeDocument/2006/relationships/hyperlink" Target="http://www.millionpodarkov.ru/catalog/presents_779367.html" TargetMode="External"/><Relationship Id="rId9" Type="http://schemas.openxmlformats.org/officeDocument/2006/relationships/hyperlink" Target="http://matryoshkamc.ru/images/photo/artist1/M10-001.jp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ria.ru/video/20100218/209797209.html" TargetMode="External"/><Relationship Id="rId3" Type="http://schemas.openxmlformats.org/officeDocument/2006/relationships/hyperlink" Target="http://http/&#1090;&#1072;&#1075;&#1080;&#1083;&#1077;&#1087;&#1072;&#1088;&#1093;&#1080;&#1103;.&#1088;&#1092;/wp-content/uploads/2016/05/DSC_0054.jpg" TargetMode="External"/><Relationship Id="rId7" Type="http://schemas.openxmlformats.org/officeDocument/2006/relationships/hyperlink" Target="http://pobedpix.com/vasiliy-zvezdochkin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kunstkamera.ru:8081/exhibition/kokeshi/kokeshi2.jpg.html" TargetMode="External"/><Relationship Id="rId5" Type="http://schemas.openxmlformats.org/officeDocument/2006/relationships/hyperlink" Target="http://www.dunadolls.ru/images/katalog/big/10062.gif" TargetMode="External"/><Relationship Id="rId10" Type="http://schemas.openxmlformats.org/officeDocument/2006/relationships/hyperlink" Target="http://www.goldencockerel.com/pic/product/240261/zoom_240261.jpg" TargetMode="External"/><Relationship Id="rId4" Type="http://schemas.openxmlformats.org/officeDocument/2006/relationships/hyperlink" Target="http://www.millionpodarkov.ru/catalog/presents_779367.html" TargetMode="External"/><Relationship Id="rId9" Type="http://schemas.openxmlformats.org/officeDocument/2006/relationships/hyperlink" Target="http://matryoshkamc.ru/images/photo/artist1/M10-00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52;&#1072;&#1090;&#1088;&#1105;&#1096;&#1082;&#1072;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66" y="726"/>
            <a:ext cx="9144966" cy="68572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4357718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143512"/>
            <a:ext cx="6415110" cy="107157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1714480" y="2000240"/>
            <a:ext cx="5143536" cy="3429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800" dirty="0" smtClean="0">
                <a:solidFill>
                  <a:srgbClr val="7B5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</a:t>
            </a:r>
            <a:r>
              <a:rPr lang="ru-RU" sz="5400" dirty="0" smtClean="0">
                <a:solidFill>
                  <a:srgbClr val="7B5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Наша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+mj-ea"/>
                <a:cs typeface="EucrosiaUPC" pitchFamily="18" charset="-34"/>
              </a:rPr>
              <a:t>   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5400" dirty="0" smtClean="0">
                <a:solidFill>
                  <a:srgbClr val="7B5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     Русская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B5229"/>
                </a:solidFill>
                <a:effectLst/>
                <a:uLnTx/>
                <a:uFillTx/>
                <a:ea typeface="+mj-ea"/>
                <a:cs typeface="EucrosiaUPC" pitchFamily="18" charset="-34"/>
              </a:rPr>
              <a:t> 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+mj-ea"/>
                <a:cs typeface="EucrosiaUPC" pitchFamily="18" charset="-34"/>
              </a:rPr>
              <a:t/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+mj-ea"/>
                <a:cs typeface="EucrosiaUPC" pitchFamily="18" charset="-34"/>
              </a:rPr>
            </a:b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+mj-ea"/>
                <a:cs typeface="EucrosiaUPC" pitchFamily="18" charset="-34"/>
              </a:rPr>
              <a:t>        </a:t>
            </a:r>
            <a:r>
              <a:rPr lang="ru-RU" sz="5400" dirty="0" smtClean="0">
                <a:solidFill>
                  <a:srgbClr val="7B5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EucrosiaUPC" pitchFamily="18" charset="-34"/>
              </a:rPr>
              <a:t>матрешка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B5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EucrosiaUPC" pitchFamily="18" charset="-34"/>
              </a:rPr>
              <a:t> 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7B52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Eucrosia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Семёновская матрёшка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семёновс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357298"/>
            <a:ext cx="5857916" cy="5000660"/>
          </a:xfrm>
        </p:spPr>
      </p:pic>
      <p:pic>
        <p:nvPicPr>
          <p:cNvPr id="5" name="Содержимое 4" descr="фон6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-2" y="-11498"/>
            <a:ext cx="9144002" cy="686949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8581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Полхов-Майданская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матрёшка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полхов-майданска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571612"/>
            <a:ext cx="7286676" cy="4643470"/>
          </a:xfrm>
        </p:spPr>
      </p:pic>
      <p:pic>
        <p:nvPicPr>
          <p:cNvPr id="5" name="Содержимое 4" descr="фон6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" y="1"/>
            <a:ext cx="9143993" cy="685799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64294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Вятская матрёшка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вятска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5625" b="7812"/>
          <a:stretch>
            <a:fillRect/>
          </a:stretch>
        </p:blipFill>
        <p:spPr>
          <a:xfrm>
            <a:off x="642910" y="1500174"/>
            <a:ext cx="7715304" cy="4357718"/>
          </a:xfrm>
        </p:spPr>
      </p:pic>
      <p:pic>
        <p:nvPicPr>
          <p:cNvPr id="5" name="Содержимое 4" descr="фон6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Воронежская матрёшка</a:t>
            </a:r>
            <a:endParaRPr lang="ru-RU" sz="3600" dirty="0"/>
          </a:p>
        </p:txBody>
      </p:sp>
      <p:pic>
        <p:nvPicPr>
          <p:cNvPr id="11" name="Содержимое 10" descr="воронеж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6350"/>
          <a:stretch>
            <a:fillRect/>
          </a:stretch>
        </p:blipFill>
        <p:spPr>
          <a:xfrm>
            <a:off x="1000100" y="1500175"/>
            <a:ext cx="7429552" cy="4572031"/>
          </a:xfrm>
        </p:spPr>
      </p:pic>
      <p:pic>
        <p:nvPicPr>
          <p:cNvPr id="7" name="Содержимое 6" descr="фон6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142984"/>
            <a:ext cx="4329114" cy="4525963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Кукла первая – толста,</a:t>
            </a:r>
          </a:p>
          <a:p>
            <a:pPr algn="ctr">
              <a:buNone/>
            </a:pPr>
            <a:r>
              <a:rPr lang="ru-RU" dirty="0"/>
              <a:t>А внутри она пуста.</a:t>
            </a:r>
          </a:p>
          <a:p>
            <a:pPr algn="ctr">
              <a:buNone/>
            </a:pPr>
            <a:r>
              <a:rPr lang="ru-RU" dirty="0"/>
              <a:t>Разнимается она</a:t>
            </a:r>
          </a:p>
          <a:p>
            <a:pPr algn="ctr">
              <a:buNone/>
            </a:pPr>
            <a:r>
              <a:rPr lang="ru-RU" dirty="0"/>
              <a:t>На две половинки,</a:t>
            </a:r>
          </a:p>
          <a:p>
            <a:pPr algn="ctr">
              <a:buNone/>
            </a:pPr>
            <a:r>
              <a:rPr lang="ru-RU" dirty="0"/>
              <a:t>Ну, а в ней ещё живут куклы в серединке.</a:t>
            </a:r>
          </a:p>
          <a:p>
            <a:pPr algn="ctr">
              <a:buNone/>
            </a:pPr>
            <a:r>
              <a:rPr lang="ru-RU" dirty="0"/>
              <a:t>Вынь-ка их, да посмотри, кто в ней прячется внутри?</a:t>
            </a:r>
          </a:p>
          <a:p>
            <a:endParaRPr lang="ru-RU" dirty="0"/>
          </a:p>
        </p:txBody>
      </p:sp>
      <p:pic>
        <p:nvPicPr>
          <p:cNvPr id="6" name="Содержимое 7" descr="8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650350" y="1500174"/>
            <a:ext cx="4260931" cy="3071834"/>
          </a:xfrm>
        </p:spPr>
      </p:pic>
      <p:pic>
        <p:nvPicPr>
          <p:cNvPr id="5" name="Содержимое 6" descr="фон6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матр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28662" y="642919"/>
            <a:ext cx="7286676" cy="5500726"/>
          </a:xfrm>
        </p:spPr>
      </p:pic>
      <p:pic>
        <p:nvPicPr>
          <p:cNvPr id="5" name="Содержимое 4" descr="фон6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н6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6894" cy="6858000"/>
          </a:xfrm>
        </p:spPr>
      </p:pic>
      <p:pic>
        <p:nvPicPr>
          <p:cNvPr id="8" name="Содержимое 7" descr="матр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00100" y="1004037"/>
            <a:ext cx="7358114" cy="463561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8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71538" y="714356"/>
            <a:ext cx="7000924" cy="5357850"/>
          </a:xfrm>
        </p:spPr>
      </p:pic>
      <p:pic>
        <p:nvPicPr>
          <p:cNvPr id="8" name="Содержимое 7" descr="фон6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"/>
            <a:ext cx="9144000" cy="685799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н6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7999"/>
          </a:xfrm>
        </p:spPr>
      </p:pic>
      <p:pic>
        <p:nvPicPr>
          <p:cNvPr id="6" name="Содержимое 5" descr="9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35294"/>
          <a:stretch>
            <a:fillRect/>
          </a:stretch>
        </p:blipFill>
        <p:spPr>
          <a:xfrm>
            <a:off x="928662" y="857232"/>
            <a:ext cx="7072362" cy="52864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н6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  <p:pic>
        <p:nvPicPr>
          <p:cNvPr id="6" name="Содержимое 5" descr="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00100" y="785794"/>
            <a:ext cx="7143800" cy="507209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66" y="726"/>
            <a:ext cx="9144966" cy="685727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95792"/>
            <a:ext cx="7286676" cy="622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н6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100" y="1"/>
            <a:ext cx="9116900" cy="685799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1538" y="1857364"/>
            <a:ext cx="7358114" cy="35004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000" dirty="0" smtClean="0"/>
              <a:t>Матрёшка- русский сувенир.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3200" dirty="0" smtClean="0"/>
              <a:t>Гости из других стран обязательно покупают  себе матрёшку на память о нашей стране – России.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н6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100" y="1"/>
            <a:ext cx="9116900" cy="685799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1538" y="214290"/>
            <a:ext cx="7358114" cy="607223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Ссылки на адреса размещения картинок, использованных в презентации: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http://mywishlist.ru/wish/6873128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http://www.millionpodarkov.ru/catalog/presents_779367.html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http://www.dunadolls.ru/images/katalog/big/10062.gif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http://www.kunstkamera.ru:8081/exhibition/kokeshi/kokeshi2.jpg.html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http://pobedpix.com/vasiliy-zvezdochkin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https://ria.ru/video/20100218/209797209.html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http://matryoshkamc.ru/images/photo/artist1/M10-001.jpg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http://www.goldencockerel.com/pic/product/240261/zoom_240261.jpg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http://rusmatreshka.ru/upload/iblock/b34/b34a4051219d688ce3079ef8728a5c3a.jpg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http://5ballov.qip.ru/images/news/12/M15-002.jpg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http://www.souvenirdvor.ru/wa-data/public/shop/products/43/86/8643/images/60623/60623.970.jpg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 typeface="+mj-lt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 typeface="+mj-lt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н6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100" y="1"/>
            <a:ext cx="9116900" cy="685799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1538" y="214290"/>
            <a:ext cx="7358114" cy="60722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Ссылки на адреса размещения картинок, использованных в презентации: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http://http://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тагилепархия.рф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wp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-content/uploads/2016/05/DSC_0054.jpg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 startAt="12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http://www.millionpodarkov.ru/catalog/presents_779367.html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 startAt="12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http://www.dunadolls.ru/images/katalog/big/10062.gif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 startAt="12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http://www.kunstkamera.ru:8081/exhibition/kokeshi/kokeshi2.jpg.html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 startAt="12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http://pobedpix.com/vasiliy-zvezdochkin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 startAt="12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https://ria.ru/video/20100218/209797209.html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 startAt="12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http://matryoshkamc.ru/images/photo/artist1/M10-001.jpg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 startAt="12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http://www.goldencockerel.com/pic/product/240261/zoom_240261.jpg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 startAt="12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 startAt="12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 startAt="12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 startAt="12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 startAt="12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 typeface="+mj-lt"/>
              <a:buAutoNum type="arabicPeriod" startAt="12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 typeface="+mj-lt"/>
              <a:buAutoNum type="arabicPeriod" startAt="12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966" cy="6857274"/>
          </a:xfrm>
          <a:prstGeom prst="rect">
            <a:avLst/>
          </a:prstGeom>
        </p:spPr>
      </p:pic>
      <p:pic>
        <p:nvPicPr>
          <p:cNvPr id="7" name="Содержимое 4" descr="матрё.jpg"/>
          <p:cNvPicPr>
            <a:picLocks noChangeAspect="1"/>
          </p:cNvPicPr>
          <p:nvPr/>
        </p:nvPicPr>
        <p:blipFill>
          <a:blip r:embed="rId3" cstate="print"/>
          <a:srcRect l="28571" r="23810" b="1961"/>
          <a:stretch>
            <a:fillRect/>
          </a:stretch>
        </p:blipFill>
        <p:spPr>
          <a:xfrm>
            <a:off x="5643570" y="928670"/>
            <a:ext cx="3143272" cy="47149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142984"/>
            <a:ext cx="4857784" cy="4357718"/>
          </a:xfrm>
        </p:spPr>
        <p:txBody>
          <a:bodyPr>
            <a:noAutofit/>
          </a:bodyPr>
          <a:lstStyle/>
          <a:p>
            <a:r>
              <a:rPr lang="ru-RU" sz="2800" dirty="0"/>
              <a:t>Есть у нас одна игрушка,</a:t>
            </a:r>
            <a:br>
              <a:rPr lang="ru-RU" sz="2800" dirty="0"/>
            </a:br>
            <a:r>
              <a:rPr lang="ru-RU" sz="2800" dirty="0"/>
              <a:t>Не лошадка, не Петрушка.</a:t>
            </a:r>
            <a:br>
              <a:rPr lang="ru-RU" sz="2800" dirty="0"/>
            </a:br>
            <a:r>
              <a:rPr lang="ru-RU" sz="2800" dirty="0"/>
              <a:t>Алый шелковый </a:t>
            </a:r>
            <a:r>
              <a:rPr lang="ru-RU" sz="2800" dirty="0" smtClean="0"/>
              <a:t>платочек</a:t>
            </a:r>
            <a:r>
              <a:rPr lang="ru-RU" sz="2800" dirty="0"/>
              <a:t>,</a:t>
            </a:r>
            <a:br>
              <a:rPr lang="ru-RU" sz="2800" dirty="0"/>
            </a:br>
            <a:r>
              <a:rPr lang="ru-RU" sz="2800" dirty="0"/>
              <a:t>Яркий сарафан в цветочек,</a:t>
            </a:r>
            <a:br>
              <a:rPr lang="ru-RU" sz="2800" dirty="0"/>
            </a:br>
            <a:r>
              <a:rPr lang="ru-RU" sz="2800" dirty="0"/>
              <a:t>Упирается рука в деревянные бока.</a:t>
            </a:r>
            <a:br>
              <a:rPr lang="ru-RU" sz="2800" dirty="0"/>
            </a:br>
            <a:r>
              <a:rPr lang="ru-RU" sz="2800" dirty="0"/>
              <a:t>А внутри секреты есть:</a:t>
            </a:r>
            <a:br>
              <a:rPr lang="ru-RU" sz="2800" dirty="0"/>
            </a:br>
            <a:r>
              <a:rPr lang="ru-RU" sz="2800" dirty="0"/>
              <a:t>Может три, а может шесть.</a:t>
            </a:r>
            <a:br>
              <a:rPr lang="ru-RU" sz="2800" dirty="0"/>
            </a:br>
            <a:r>
              <a:rPr lang="ru-RU" sz="2800" dirty="0"/>
              <a:t>Разрумянилась немножко</a:t>
            </a:r>
            <a:br>
              <a:rPr lang="ru-RU" sz="2800" dirty="0"/>
            </a:br>
            <a:r>
              <a:rPr lang="ru-RU" sz="2800" dirty="0"/>
              <a:t>Наша русская …. Матрёшка.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Жека\Desktop\матрешки\матрешки\5359556_kokesh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946661"/>
            <a:ext cx="6215106" cy="4661330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3" name="Горизонтальный свиток 2"/>
          <p:cNvSpPr/>
          <p:nvPr/>
        </p:nvSpPr>
        <p:spPr>
          <a:xfrm>
            <a:off x="642910" y="285728"/>
            <a:ext cx="8001056" cy="1357322"/>
          </a:xfrm>
          <a:prstGeom prst="horizontalScroll">
            <a:avLst/>
          </a:prstGeom>
          <a:gradFill flip="none" rotWithShape="1">
            <a:gsLst>
              <a:gs pos="18000">
                <a:srgbClr val="E6DCAC">
                  <a:alpha val="53000"/>
                </a:srgbClr>
              </a:gs>
              <a:gs pos="50000">
                <a:srgbClr val="E6D78A"/>
              </a:gs>
              <a:gs pos="30000">
                <a:srgbClr val="C7AC4C"/>
              </a:gs>
              <a:gs pos="53000">
                <a:srgbClr val="E6D78A">
                  <a:alpha val="0"/>
                </a:srgbClr>
              </a:gs>
              <a:gs pos="77000">
                <a:srgbClr val="C7AC4C"/>
              </a:gs>
              <a:gs pos="100000">
                <a:srgbClr val="E6DCAC"/>
              </a:gs>
            </a:gsLst>
            <a:lin ang="13500000" scaled="1"/>
            <a:tileRect/>
          </a:gradFill>
          <a:ln w="76200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2857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Японская игрушка</a:t>
            </a:r>
            <a:endParaRPr lang="ru-RU" sz="4400" b="1" i="1" dirty="0"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glow rad="101600">
                  <a:srgbClr val="7030A0">
                    <a:alpha val="60000"/>
                  </a:srgbClr>
                </a:glow>
              </a:effectLst>
            </a:endParaRPr>
          </a:p>
        </p:txBody>
      </p:sp>
      <p:pic>
        <p:nvPicPr>
          <p:cNvPr id="4" name="Содержимое 7" descr="фон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фон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246" name="Picture 6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1196975"/>
            <a:ext cx="3594100" cy="4032250"/>
          </a:xfrm>
        </p:spPr>
      </p:pic>
      <p:sp>
        <p:nvSpPr>
          <p:cNvPr id="1024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429124" y="476250"/>
            <a:ext cx="4143404" cy="5654675"/>
          </a:xfrm>
        </p:spPr>
        <p:txBody>
          <a:bodyPr/>
          <a:lstStyle/>
          <a:p>
            <a:r>
              <a:rPr lang="ru-RU" sz="2400" dirty="0"/>
              <a:t>   Японцы полюбили </a:t>
            </a:r>
            <a:r>
              <a:rPr lang="ru-RU" sz="2400" dirty="0" err="1"/>
              <a:t>Джарму</a:t>
            </a:r>
            <a:r>
              <a:rPr lang="ru-RU" sz="2400" dirty="0"/>
              <a:t>. и со временем он превратился в подобие нашего Деда Мороза, приносящего удачу. </a:t>
            </a:r>
            <a:br>
              <a:rPr lang="ru-RU" sz="2400" dirty="0"/>
            </a:br>
            <a:r>
              <a:rPr lang="ru-RU" sz="2400" dirty="0"/>
              <a:t>Имя для японцев было труднопроизносимо, поэтому они назвали его по-своему – </a:t>
            </a:r>
            <a:r>
              <a:rPr lang="ru-RU" sz="2400" dirty="0" err="1"/>
              <a:t>Даруму</a:t>
            </a:r>
            <a:r>
              <a:rPr lang="ru-RU" sz="2400" dirty="0"/>
              <a:t>. Фигурка монаха вот уже 1500 лет является частью жизненной атрибутики японцев. Ее делают из папье-маше и учат этому с малых лет.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57224" y="785794"/>
            <a:ext cx="7572428" cy="107157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Увидели ту игрушку русские мастера – токарь, знаменитый игрушечных дел мастер, Василий Петрович </a:t>
            </a:r>
            <a:r>
              <a:rPr lang="ru-RU" sz="2400" dirty="0" err="1" smtClean="0"/>
              <a:t>Звёздочкин</a:t>
            </a:r>
            <a:r>
              <a:rPr lang="ru-RU" sz="2400" dirty="0" smtClean="0"/>
              <a:t> и художник Сергей Васильевич Малютин. </a:t>
            </a:r>
            <a:endParaRPr lang="ru-RU" sz="2400" dirty="0"/>
          </a:p>
        </p:txBody>
      </p:sp>
      <p:pic>
        <p:nvPicPr>
          <p:cNvPr id="14" name="Содержимое 13" descr="1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65300" y="2910681"/>
            <a:ext cx="1422400" cy="1905000"/>
          </a:xfrm>
        </p:spPr>
      </p:pic>
      <p:pic>
        <p:nvPicPr>
          <p:cNvPr id="15" name="Содержимое 14" descr="2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2214554"/>
            <a:ext cx="3357586" cy="3929090"/>
          </a:xfrm>
        </p:spPr>
      </p:pic>
      <p:pic>
        <p:nvPicPr>
          <p:cNvPr id="12" name="Содержимое 7" descr="фон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/>
              <a:t>«Статная дама»</a:t>
            </a:r>
          </a:p>
        </p:txBody>
      </p:sp>
      <p:pic>
        <p:nvPicPr>
          <p:cNvPr id="47112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86" y="1428736"/>
            <a:ext cx="3338512" cy="4300555"/>
          </a:xfrm>
        </p:spPr>
      </p:pic>
      <p:sp>
        <p:nvSpPr>
          <p:cNvPr id="47113" name="Rectangle 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>
                <a:hlinkClick r:id="rId3"/>
              </a:rPr>
              <a:t>Матрёшка (предположительно от уменьшительного имени «Матрёна, что означало "статная дама"»)</a:t>
            </a:r>
            <a:r>
              <a:rPr lang="ru-RU" sz="2400"/>
              <a:t> — русская деревянная игрушка в виде расписной куклы, внутри которой находятся подобные ей куклы меньшего размера.</a:t>
            </a:r>
          </a:p>
          <a:p>
            <a:pPr>
              <a:buFont typeface="Wingdings" pitchFamily="2" charset="2"/>
              <a:buNone/>
            </a:pPr>
            <a:endParaRPr lang="ru-RU" sz="2400"/>
          </a:p>
        </p:txBody>
      </p:sp>
      <p:pic>
        <p:nvPicPr>
          <p:cNvPr id="5" name="Содержимое 7" descr="фон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5 (2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038" y="1500188"/>
            <a:ext cx="2249487" cy="1643062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1000125" y="2714625"/>
            <a:ext cx="357188" cy="3571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" name="Рисунок 18" descr="15 (2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4000500"/>
            <a:ext cx="2176463" cy="164306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20" name="Рисунок 19" descr="15 (2)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38525" y="1500188"/>
            <a:ext cx="2243138" cy="1643062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21" name="Рисунок 20" descr="15 (2)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59163" y="4000500"/>
            <a:ext cx="2249487" cy="164306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22" name="Рисунок 21" descr="15 (2)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7100" y="4002088"/>
            <a:ext cx="2249488" cy="1639887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23" name="Рисунок 22" descr="15 (2)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50" y="1500188"/>
            <a:ext cx="2243138" cy="1643062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24" name="Овал 23"/>
          <p:cNvSpPr/>
          <p:nvPr/>
        </p:nvSpPr>
        <p:spPr>
          <a:xfrm>
            <a:off x="6072188" y="5214938"/>
            <a:ext cx="357187" cy="35718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500438" y="5214938"/>
            <a:ext cx="357187" cy="35718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072188" y="2714625"/>
            <a:ext cx="357187" cy="3571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500438" y="2714625"/>
            <a:ext cx="357187" cy="357188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000125" y="5214938"/>
            <a:ext cx="357188" cy="35718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28728" y="857232"/>
            <a:ext cx="6500858" cy="928694"/>
          </a:xfrm>
        </p:spPr>
        <p:txBody>
          <a:bodyPr>
            <a:normAutofit fontScale="90000"/>
          </a:bodyPr>
          <a:lstStyle/>
          <a:p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600" b="0" dirty="0" err="1" smtClean="0">
                <a:latin typeface="Times New Roman" pitchFamily="18" charset="0"/>
                <a:cs typeface="Times New Roman" pitchFamily="18" charset="0"/>
              </a:rPr>
              <a:t>Загорская</a:t>
            </a: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 матрёшка</a:t>
            </a:r>
            <a:br>
              <a:rPr lang="ru-RU" sz="3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             (Сергиево-Посадская)</a:t>
            </a:r>
            <a:endParaRPr lang="ru-RU" sz="3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загорс.jpg"/>
          <p:cNvPicPr>
            <a:picLocks noChangeAspect="1"/>
          </p:cNvPicPr>
          <p:nvPr/>
        </p:nvPicPr>
        <p:blipFill>
          <a:blip r:embed="rId2" cstate="print"/>
          <a:srcRect t="8433" b="3012"/>
          <a:stretch>
            <a:fillRect/>
          </a:stretch>
        </p:blipFill>
        <p:spPr>
          <a:xfrm>
            <a:off x="642910" y="1714488"/>
            <a:ext cx="7572428" cy="4714908"/>
          </a:xfrm>
          <a:prstGeom prst="rect">
            <a:avLst/>
          </a:prstGeom>
        </p:spPr>
      </p:pic>
      <p:pic>
        <p:nvPicPr>
          <p:cNvPr id="8" name="Содержимое 7" descr="фон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2032</TotalTime>
  <Words>245</Words>
  <Application>Microsoft Office PowerPoint</Application>
  <PresentationFormat>Экран (4:3)</PresentationFormat>
  <Paragraphs>54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</vt:lpstr>
      <vt:lpstr>Слайд 2</vt:lpstr>
      <vt:lpstr>Есть у нас одна игрушка, Не лошадка, не Петрушка. Алый шелковый платочек, Яркий сарафан в цветочек, Упирается рука в деревянные бока. А внутри секреты есть: Может три, а может шесть. Разрумянилась немножко Наша русская …. Матрёшка. </vt:lpstr>
      <vt:lpstr>Слайд 4</vt:lpstr>
      <vt:lpstr>Слайд 5</vt:lpstr>
      <vt:lpstr>Увидели ту игрушку русские мастера – токарь, знаменитый игрушечных дел мастер, Василий Петрович Звёздочкин и художник Сергей Васильевич Малютин. </vt:lpstr>
      <vt:lpstr>«Статная дама»</vt:lpstr>
      <vt:lpstr>Слайд 8</vt:lpstr>
      <vt:lpstr>            Загорская матрёшка              (Сергиево-Посадская)</vt:lpstr>
      <vt:lpstr>Семёновская матрёшка</vt:lpstr>
      <vt:lpstr> Полхов-Майданская матрёшка</vt:lpstr>
      <vt:lpstr>Вятская матрёшка</vt:lpstr>
      <vt:lpstr>Воронежская матрёшка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БСЮ</dc:creator>
  <cp:lastModifiedBy>UserXP</cp:lastModifiedBy>
  <cp:revision>34</cp:revision>
  <dcterms:created xsi:type="dcterms:W3CDTF">2016-10-16T09:59:51Z</dcterms:created>
  <dcterms:modified xsi:type="dcterms:W3CDTF">2020-11-22T06:57:51Z</dcterms:modified>
</cp:coreProperties>
</file>